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139" y="4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084a59a4b9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084a59a4b9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095f15792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095f15792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07e5a28e88_0_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07e5a28e88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09bc3a5dcc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09bc3a5dc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084a59a4b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084a59a4b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084a59a4b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084a59a4b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084e994a38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084e994a3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084e994a38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084e994a3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084c13d7f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084c13d7f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084a59a4b9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084a59a4b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084a59a4b9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084a59a4b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084a59a4b9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084a59a4b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07e5a28e88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07e5a28e88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07e5a28e88_0_2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07e5a28e88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07e5a28e88_0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07e5a28e88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095f15792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095f15792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40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1109825" y="2641650"/>
            <a:ext cx="65019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rgbClr val="6FA8DC"/>
                </a:solidFill>
                <a:highlight>
                  <a:srgbClr val="EFEFEF"/>
                </a:highlight>
              </a:rPr>
              <a:t>By,Padraig,Kian, Kevin and Ben</a:t>
            </a:r>
            <a:r>
              <a:rPr lang="en">
                <a:solidFill>
                  <a:schemeClr val="dk1"/>
                </a:solidFill>
              </a:rPr>
              <a:t> </a:t>
            </a:r>
            <a:r>
              <a:rPr lang="en"/>
              <a:t>   </a:t>
            </a:r>
            <a:endParaRPr/>
          </a:p>
        </p:txBody>
      </p:sp>
      <p:sp>
        <p:nvSpPr>
          <p:cNvPr id="55" name="Google Shape;55;p13"/>
          <p:cNvSpPr txBox="1">
            <a:spLocks noGrp="1"/>
          </p:cNvSpPr>
          <p:nvPr>
            <p:ph type="ctrTitle"/>
          </p:nvPr>
        </p:nvSpPr>
        <p:spPr>
          <a:xfrm>
            <a:off x="1504825" y="609775"/>
            <a:ext cx="5100600" cy="1221300"/>
          </a:xfrm>
          <a:prstGeom prst="rect">
            <a:avLst/>
          </a:prstGeom>
          <a:noFill/>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rgbClr val="3D85C6"/>
                </a:solidFill>
                <a:highlight>
                  <a:schemeClr val="dk1"/>
                </a:highlight>
              </a:rPr>
              <a:t>TREE DAY 2024</a:t>
            </a:r>
            <a:r>
              <a:rPr lang="en">
                <a:solidFill>
                  <a:srgbClr val="3D85C6"/>
                </a:solidFill>
              </a:rPr>
              <a:t>  </a:t>
            </a:r>
            <a:endParaRPr>
              <a:solidFill>
                <a:srgbClr val="3D85C6"/>
              </a:solidFill>
            </a:endParaRPr>
          </a:p>
        </p:txBody>
      </p:sp>
      <p:pic>
        <p:nvPicPr>
          <p:cNvPr id="56" name="Google Shape;56;p13"/>
          <p:cNvPicPr preferRelativeResize="0"/>
          <p:nvPr/>
        </p:nvPicPr>
        <p:blipFill>
          <a:blip r:embed="rId4">
            <a:alphaModFix/>
          </a:blip>
          <a:stretch>
            <a:fillRect/>
          </a:stretch>
        </p:blipFill>
        <p:spPr>
          <a:xfrm rot="646045">
            <a:off x="6797475" y="152400"/>
            <a:ext cx="1771650" cy="1981150"/>
          </a:xfrm>
          <a:prstGeom prst="rect">
            <a:avLst/>
          </a:prstGeom>
          <a:noFill/>
          <a:ln>
            <a:noFill/>
          </a:ln>
        </p:spPr>
      </p:pic>
      <p:pic>
        <p:nvPicPr>
          <p:cNvPr id="57" name="Google Shape;57;p13"/>
          <p:cNvPicPr preferRelativeResize="0"/>
          <p:nvPr/>
        </p:nvPicPr>
        <p:blipFill>
          <a:blip r:embed="rId5">
            <a:alphaModFix/>
          </a:blip>
          <a:stretch>
            <a:fillRect/>
          </a:stretch>
        </p:blipFill>
        <p:spPr>
          <a:xfrm rot="-649514">
            <a:off x="138973" y="254435"/>
            <a:ext cx="1204302" cy="1594006"/>
          </a:xfrm>
          <a:prstGeom prst="rect">
            <a:avLst/>
          </a:prstGeom>
          <a:noFill/>
          <a:ln>
            <a:noFill/>
          </a:ln>
        </p:spPr>
      </p:pic>
      <p:pic>
        <p:nvPicPr>
          <p:cNvPr id="58" name="Google Shape;58;p13"/>
          <p:cNvPicPr preferRelativeResize="0"/>
          <p:nvPr/>
        </p:nvPicPr>
        <p:blipFill>
          <a:blip r:embed="rId6">
            <a:alphaModFix/>
          </a:blip>
          <a:stretch>
            <a:fillRect/>
          </a:stretch>
        </p:blipFill>
        <p:spPr>
          <a:xfrm rot="350712">
            <a:off x="129377" y="3115520"/>
            <a:ext cx="2154470" cy="17404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Do you think we are done  </a:t>
            </a:r>
            <a:endParaRPr/>
          </a:p>
        </p:txBody>
      </p:sp>
      <p:sp>
        <p:nvSpPr>
          <p:cNvPr id="119" name="Google Shape;119;p2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3" descr="a man in a suit and tie is smiling and says not quite yet (Provided by Tenor)"/>
          <p:cNvPicPr preferRelativeResize="0"/>
          <p:nvPr/>
        </p:nvPicPr>
        <p:blipFill>
          <a:blip r:embed="rId3">
            <a:alphaModFix/>
          </a:blip>
          <a:stretch>
            <a:fillRect/>
          </a:stretch>
        </p:blipFill>
        <p:spPr>
          <a:xfrm>
            <a:off x="56450" y="0"/>
            <a:ext cx="908755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Do not forget </a:t>
            </a:r>
            <a:endParaRPr/>
          </a:p>
        </p:txBody>
      </p:sp>
      <p:sp>
        <p:nvSpPr>
          <p:cNvPr id="130" name="Google Shape;130;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1182325"/>
            <a:ext cx="8520600" cy="1963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a:solidFill>
                <a:srgbClr val="1F1F1F"/>
              </a:solidFill>
            </a:endParaRPr>
          </a:p>
          <a:p>
            <a:pPr marL="0" lvl="0" indent="0" algn="ctr" rtl="0">
              <a:spcBef>
                <a:spcPts val="0"/>
              </a:spcBef>
              <a:spcAft>
                <a:spcPts val="0"/>
              </a:spcAft>
              <a:buNone/>
            </a:pPr>
            <a:r>
              <a:rPr lang="en">
                <a:solidFill>
                  <a:srgbClr val="6FA8DC"/>
                </a:solidFill>
              </a:rPr>
              <a:t>  The Tree themed </a:t>
            </a:r>
            <a:endParaRPr>
              <a:solidFill>
                <a:srgbClr val="1F1F1F"/>
              </a:solidFill>
            </a:endParaRPr>
          </a:p>
        </p:txBody>
      </p:sp>
      <p:sp>
        <p:nvSpPr>
          <p:cNvPr id="136" name="Google Shape;136;p2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Questions</a:t>
            </a:r>
            <a:endParaRPr/>
          </a:p>
        </p:txBody>
      </p:sp>
      <p:sp>
        <p:nvSpPr>
          <p:cNvPr id="142" name="Google Shape;142;p26"/>
          <p:cNvSpPr txBox="1">
            <a:spLocks noGrp="1"/>
          </p:cNvSpPr>
          <p:nvPr>
            <p:ph type="body" idx="1"/>
          </p:nvPr>
        </p:nvSpPr>
        <p:spPr>
          <a:xfrm>
            <a:off x="519600" y="1106350"/>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AutoNum type="arabicPeriod"/>
            </a:pPr>
            <a:r>
              <a:rPr lang="en">
                <a:solidFill>
                  <a:schemeClr val="dk1"/>
                </a:solidFill>
              </a:rPr>
              <a:t>How many different  types of hawthorn trees are there.</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Are the berries edible of the hawthorn tree?</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How long should you leave the seed for </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what is the best method to grow a hawthorn </a:t>
            </a:r>
            <a:endParaRPr>
              <a:solidFill>
                <a:schemeClr val="dk1"/>
              </a:solidFill>
            </a:endParaRPr>
          </a:p>
          <a:p>
            <a:pPr marL="457200" lvl="0" indent="-368300" algn="l" rtl="0">
              <a:spcBef>
                <a:spcPts val="0"/>
              </a:spcBef>
              <a:spcAft>
                <a:spcPts val="0"/>
              </a:spcAft>
              <a:buClr>
                <a:schemeClr val="dk1"/>
              </a:buClr>
              <a:buSzPts val="2200"/>
              <a:buAutoNum type="arabicPeriod"/>
            </a:pPr>
            <a:r>
              <a:rPr lang="en" sz="1700">
                <a:solidFill>
                  <a:schemeClr val="dk1"/>
                </a:solidFill>
              </a:rPr>
              <a:t>What are the interesting facts about the hawthorn tree?</a:t>
            </a:r>
            <a:endParaRPr sz="1700">
              <a:solidFill>
                <a:schemeClr val="dk1"/>
              </a:solidFill>
            </a:endParaRPr>
          </a:p>
          <a:p>
            <a:pPr marL="457200" lvl="0" indent="-336550" algn="l" rtl="0">
              <a:spcBef>
                <a:spcPts val="0"/>
              </a:spcBef>
              <a:spcAft>
                <a:spcPts val="0"/>
              </a:spcAft>
              <a:buClr>
                <a:schemeClr val="dk1"/>
              </a:buClr>
              <a:buSzPts val="1700"/>
              <a:buAutoNum type="arabicPeriod"/>
            </a:pPr>
            <a:r>
              <a:rPr lang="en" sz="1700">
                <a:solidFill>
                  <a:schemeClr val="dk1"/>
                </a:solidFill>
              </a:rPr>
              <a:t>What is the best time to plant a hawthorn </a:t>
            </a:r>
            <a:endParaRPr sz="1700">
              <a:solidFill>
                <a:schemeClr val="dk1"/>
              </a:solidFill>
            </a:endParaRPr>
          </a:p>
          <a:p>
            <a:pPr marL="457200" lvl="0" indent="-336550" algn="l" rtl="0">
              <a:spcBef>
                <a:spcPts val="0"/>
              </a:spcBef>
              <a:spcAft>
                <a:spcPts val="0"/>
              </a:spcAft>
              <a:buClr>
                <a:schemeClr val="dk1"/>
              </a:buClr>
              <a:buSzPts val="1700"/>
              <a:buAutoNum type="arabicPeriod"/>
            </a:pPr>
            <a:r>
              <a:rPr lang="en" sz="1700">
                <a:solidFill>
                  <a:schemeClr val="dk1"/>
                </a:solidFill>
              </a:rPr>
              <a:t>Can old hawthorns regenerate when cut </a:t>
            </a:r>
            <a:endParaRPr sz="1700">
              <a:solidFill>
                <a:schemeClr val="dk1"/>
              </a:solidFill>
            </a:endParaRPr>
          </a:p>
          <a:p>
            <a:pPr marL="457200" lvl="0" indent="-336550" algn="l" rtl="0">
              <a:spcBef>
                <a:spcPts val="0"/>
              </a:spcBef>
              <a:spcAft>
                <a:spcPts val="0"/>
              </a:spcAft>
              <a:buClr>
                <a:schemeClr val="dk1"/>
              </a:buClr>
              <a:buSzPts val="1700"/>
              <a:buAutoNum type="arabicPeriod"/>
            </a:pPr>
            <a:r>
              <a:rPr lang="en" sz="1600">
                <a:solidFill>
                  <a:schemeClr val="dk1"/>
                </a:solidFill>
                <a:latin typeface="Roboto"/>
                <a:ea typeface="Roboto"/>
                <a:cs typeface="Roboto"/>
                <a:sym typeface="Roboto"/>
              </a:rPr>
              <a:t>Name three places that a hawthorn can grow </a:t>
            </a:r>
            <a:endParaRPr sz="1700">
              <a:solidFill>
                <a:schemeClr val="dk1"/>
              </a:solidFill>
            </a:endParaRPr>
          </a:p>
          <a:p>
            <a:pPr marL="0" lvl="0" indent="0" algn="l" rtl="0">
              <a:spcBef>
                <a:spcPts val="6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The answers </a:t>
            </a:r>
            <a:endParaRPr/>
          </a:p>
          <a:p>
            <a:pPr marL="0" lvl="0" indent="0" algn="l" rtl="0">
              <a:spcBef>
                <a:spcPts val="0"/>
              </a:spcBef>
              <a:spcAft>
                <a:spcPts val="0"/>
              </a:spcAft>
              <a:buNone/>
            </a:pPr>
            <a:endParaRPr/>
          </a:p>
        </p:txBody>
      </p:sp>
      <p:sp>
        <p:nvSpPr>
          <p:cNvPr id="148" name="Google Shape;148;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AutoNum type="arabicPeriod"/>
            </a:pPr>
            <a:r>
              <a:rPr lang="en">
                <a:solidFill>
                  <a:schemeClr val="dk1"/>
                </a:solidFill>
              </a:rPr>
              <a:t>2</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yes </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1 to 2 year</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Mashing up </a:t>
            </a:r>
            <a:endParaRPr>
              <a:solidFill>
                <a:schemeClr val="dk1"/>
              </a:solidFill>
            </a:endParaRPr>
          </a:p>
          <a:p>
            <a:pPr marL="457200" lvl="0" indent="-342900" algn="l" rtl="0">
              <a:spcBef>
                <a:spcPts val="0"/>
              </a:spcBef>
              <a:spcAft>
                <a:spcPts val="0"/>
              </a:spcAft>
              <a:buSzPts val="1800"/>
              <a:buAutoNum type="arabicPeriod"/>
            </a:pPr>
            <a:r>
              <a:rPr lang="en" sz="1600">
                <a:solidFill>
                  <a:schemeClr val="dk1"/>
                </a:solidFill>
              </a:rPr>
              <a:t>The flowers on the tree smell very nice </a:t>
            </a:r>
            <a:endParaRPr sz="1600">
              <a:solidFill>
                <a:schemeClr val="dk1"/>
              </a:solidFill>
            </a:endParaRPr>
          </a:p>
          <a:p>
            <a:pPr marL="457200" lvl="0" indent="-330200" algn="l" rtl="0">
              <a:spcBef>
                <a:spcPts val="0"/>
              </a:spcBef>
              <a:spcAft>
                <a:spcPts val="0"/>
              </a:spcAft>
              <a:buClr>
                <a:schemeClr val="dk1"/>
              </a:buClr>
              <a:buSzPts val="1600"/>
              <a:buAutoNum type="arabicPeriod"/>
            </a:pPr>
            <a:r>
              <a:rPr lang="en" sz="1600">
                <a:solidFill>
                  <a:schemeClr val="dk1"/>
                </a:solidFill>
                <a:latin typeface="Roboto"/>
                <a:ea typeface="Roboto"/>
                <a:cs typeface="Roboto"/>
                <a:sym typeface="Roboto"/>
              </a:rPr>
              <a:t>Hawthorns are best planted when dormant, from autumn to spring,</a:t>
            </a: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AutoNum type="arabicPeriod"/>
            </a:pPr>
            <a:r>
              <a:rPr lang="en" sz="1600">
                <a:solidFill>
                  <a:schemeClr val="dk1"/>
                </a:solidFill>
                <a:latin typeface="Roboto"/>
                <a:ea typeface="Roboto"/>
                <a:cs typeface="Roboto"/>
                <a:sym typeface="Roboto"/>
              </a:rPr>
              <a:t>Yes </a:t>
            </a:r>
            <a:endParaRPr sz="1600">
              <a:solidFill>
                <a:schemeClr val="dk1"/>
              </a:solidFill>
              <a:latin typeface="Roboto"/>
              <a:ea typeface="Roboto"/>
              <a:cs typeface="Roboto"/>
              <a:sym typeface="Roboto"/>
            </a:endParaRPr>
          </a:p>
          <a:p>
            <a:pPr marL="457200" lvl="0" indent="-334722" algn="l" rtl="0">
              <a:spcBef>
                <a:spcPts val="0"/>
              </a:spcBef>
              <a:spcAft>
                <a:spcPts val="0"/>
              </a:spcAft>
              <a:buClr>
                <a:schemeClr val="dk1"/>
              </a:buClr>
              <a:buSzPts val="1671"/>
              <a:buFont typeface="Times New Roman"/>
              <a:buAutoNum type="arabicPeriod"/>
            </a:pPr>
            <a:r>
              <a:rPr lang="en" sz="1671" b="1">
                <a:solidFill>
                  <a:schemeClr val="dk1"/>
                </a:solidFill>
                <a:latin typeface="Times New Roman"/>
                <a:ea typeface="Times New Roman"/>
                <a:cs typeface="Times New Roman"/>
                <a:sym typeface="Times New Roman"/>
              </a:rPr>
              <a:t>In woodland where there is enough light    In open land     Along the edge of hedges</a:t>
            </a:r>
            <a:endParaRPr sz="1671" b="1">
              <a:solidFill>
                <a:schemeClr val="dk1"/>
              </a:solidFill>
              <a:latin typeface="Times New Roman"/>
              <a:ea typeface="Times New Roman"/>
              <a:cs typeface="Times New Roman"/>
              <a:sym typeface="Times New Roman"/>
            </a:endParaRPr>
          </a:p>
          <a:p>
            <a:pPr marL="457200" lvl="0" indent="0" algn="l" rtl="0">
              <a:spcBef>
                <a:spcPts val="1200"/>
              </a:spcBef>
              <a:spcAft>
                <a:spcPts val="0"/>
              </a:spcAft>
              <a:buNone/>
            </a:pPr>
            <a:endParaRPr sz="1600">
              <a:solidFill>
                <a:schemeClr val="dk1"/>
              </a:solidFill>
              <a:latin typeface="Roboto"/>
              <a:ea typeface="Roboto"/>
              <a:cs typeface="Roboto"/>
              <a:sym typeface="Roboto"/>
            </a:endParaRPr>
          </a:p>
          <a:p>
            <a:pPr marL="457200" lvl="0" indent="0" algn="l" rtl="0">
              <a:spcBef>
                <a:spcPts val="600"/>
              </a:spcBef>
              <a:spcAft>
                <a:spcPts val="600"/>
              </a:spcAft>
              <a:buNone/>
            </a:pPr>
            <a:endParaRPr sz="1600">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8" descr="a baby yoda is laying down with the words `` bye this is the end '' written on it . (Provided by Teno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4" name="Google Shape;154;p28"/>
          <p:cNvSpPr txBox="1">
            <a:spLocks noGrp="1"/>
          </p:cNvSpPr>
          <p:nvPr>
            <p:ph type="title"/>
          </p:nvPr>
        </p:nvSpPr>
        <p:spPr>
          <a:xfrm>
            <a:off x="311700" y="555600"/>
            <a:ext cx="2808000" cy="259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100"/>
              <a:t>Now the end</a:t>
            </a:r>
            <a:r>
              <a:rPr lang="en" sz="6000"/>
              <a:t>  </a:t>
            </a:r>
            <a:endParaRPr sz="6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502325" y="751750"/>
            <a:ext cx="8520600" cy="2172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rgbClr val="0B5394"/>
                </a:solidFill>
                <a:highlight>
                  <a:schemeClr val="dk1"/>
                </a:highlight>
              </a:rPr>
              <a:t>The tree this year is                </a:t>
            </a:r>
            <a:endParaRPr>
              <a:solidFill>
                <a:srgbClr val="0B5394"/>
              </a:solidFill>
              <a:highlight>
                <a:schemeClr val="dk1"/>
              </a:highlight>
            </a:endParaRPr>
          </a:p>
          <a:p>
            <a:pPr marL="0" lvl="0" indent="0" algn="ctr" rtl="0">
              <a:spcBef>
                <a:spcPts val="0"/>
              </a:spcBef>
              <a:spcAft>
                <a:spcPts val="0"/>
              </a:spcAft>
              <a:buNone/>
            </a:pPr>
            <a:r>
              <a:rPr lang="en">
                <a:solidFill>
                  <a:srgbClr val="0B5394"/>
                </a:solidFill>
                <a:highlight>
                  <a:schemeClr val="dk1"/>
                </a:highlight>
              </a:rPr>
              <a:t> The Hawthorn Tree</a:t>
            </a:r>
            <a:r>
              <a:rPr lang="en">
                <a:solidFill>
                  <a:srgbClr val="0B5394"/>
                </a:solidFill>
              </a:rPr>
              <a:t>    </a:t>
            </a:r>
            <a:endParaRPr>
              <a:solidFill>
                <a:srgbClr val="0B5394"/>
              </a:solidFill>
            </a:endParaRPr>
          </a:p>
        </p:txBody>
      </p:sp>
      <p:pic>
        <p:nvPicPr>
          <p:cNvPr id="64" name="Google Shape;64;p14"/>
          <p:cNvPicPr preferRelativeResize="0"/>
          <p:nvPr/>
        </p:nvPicPr>
        <p:blipFill>
          <a:blip r:embed="rId4">
            <a:alphaModFix/>
          </a:blip>
          <a:stretch>
            <a:fillRect/>
          </a:stretch>
        </p:blipFill>
        <p:spPr>
          <a:xfrm rot="200628">
            <a:off x="6132700" y="2966225"/>
            <a:ext cx="2510149" cy="1882600"/>
          </a:xfrm>
          <a:prstGeom prst="rect">
            <a:avLst/>
          </a:prstGeom>
          <a:noFill/>
          <a:ln>
            <a:noFill/>
          </a:ln>
        </p:spPr>
      </p:pic>
      <p:pic>
        <p:nvPicPr>
          <p:cNvPr id="65" name="Google Shape;65;p14"/>
          <p:cNvPicPr preferRelativeResize="0"/>
          <p:nvPr/>
        </p:nvPicPr>
        <p:blipFill>
          <a:blip r:embed="rId5">
            <a:alphaModFix/>
          </a:blip>
          <a:stretch>
            <a:fillRect/>
          </a:stretch>
        </p:blipFill>
        <p:spPr>
          <a:xfrm rot="-151869">
            <a:off x="6100674" y="112392"/>
            <a:ext cx="1933901" cy="982015"/>
          </a:xfrm>
          <a:prstGeom prst="rect">
            <a:avLst/>
          </a:prstGeom>
          <a:noFill/>
          <a:ln>
            <a:noFill/>
          </a:ln>
        </p:spPr>
      </p:pic>
      <p:pic>
        <p:nvPicPr>
          <p:cNvPr id="66" name="Google Shape;66;p14"/>
          <p:cNvPicPr preferRelativeResize="0"/>
          <p:nvPr/>
        </p:nvPicPr>
        <p:blipFill>
          <a:blip r:embed="rId6">
            <a:alphaModFix/>
          </a:blip>
          <a:stretch>
            <a:fillRect/>
          </a:stretch>
        </p:blipFill>
        <p:spPr>
          <a:xfrm rot="-812467">
            <a:off x="756788" y="2987637"/>
            <a:ext cx="2619375" cy="1743075"/>
          </a:xfrm>
          <a:prstGeom prst="rect">
            <a:avLst/>
          </a:prstGeom>
          <a:noFill/>
          <a:ln>
            <a:noFill/>
          </a:ln>
        </p:spPr>
      </p:pic>
      <p:pic>
        <p:nvPicPr>
          <p:cNvPr id="67" name="Google Shape;67;p14"/>
          <p:cNvPicPr preferRelativeResize="0"/>
          <p:nvPr/>
        </p:nvPicPr>
        <p:blipFill>
          <a:blip r:embed="rId7">
            <a:alphaModFix/>
          </a:blip>
          <a:stretch>
            <a:fillRect/>
          </a:stretch>
        </p:blipFill>
        <p:spPr>
          <a:xfrm rot="-8">
            <a:off x="122670" y="70178"/>
            <a:ext cx="2347110" cy="12615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41275"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rgbClr val="FFD966"/>
                </a:highlight>
              </a:rPr>
              <a:t>Facts about the hawthorn </a:t>
            </a:r>
            <a:endParaRPr>
              <a:highlight>
                <a:srgbClr val="FFD966"/>
              </a:highlight>
            </a:endParaRPr>
          </a:p>
        </p:txBody>
      </p:sp>
      <p:sp>
        <p:nvSpPr>
          <p:cNvPr id="73" name="Google Shape;7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a:solidFill>
                  <a:schemeClr val="dk1"/>
                </a:solidFill>
                <a:latin typeface="Times New Roman"/>
                <a:ea typeface="Times New Roman"/>
                <a:cs typeface="Times New Roman"/>
                <a:sym typeface="Times New Roman"/>
              </a:rPr>
              <a:t> The Hawthorn tree is a thorn tree that was  planted in hedges throughout our countryside.</a:t>
            </a:r>
            <a:endParaRPr sz="2300" b="1">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sz="2200">
              <a:solidFill>
                <a:schemeClr val="dk1"/>
              </a:solidFill>
            </a:endParaRPr>
          </a:p>
          <a:p>
            <a:pPr marL="0" lvl="0" indent="0" algn="l" rtl="0">
              <a:spcBef>
                <a:spcPts val="1200"/>
              </a:spcBef>
              <a:spcAft>
                <a:spcPts val="0"/>
              </a:spcAft>
              <a:buNone/>
            </a:pPr>
            <a:r>
              <a:rPr lang="en" sz="2300" b="1">
                <a:solidFill>
                  <a:schemeClr val="dk1"/>
                </a:solidFill>
                <a:latin typeface="Times New Roman"/>
                <a:ea typeface="Times New Roman"/>
                <a:cs typeface="Times New Roman"/>
                <a:sym typeface="Times New Roman"/>
              </a:rPr>
              <a:t>It's sweet blossom appears in May and in Autumn.</a:t>
            </a:r>
            <a:endParaRPr sz="2300" b="1">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r>
              <a:rPr lang="en" sz="2300" b="1">
                <a:solidFill>
                  <a:schemeClr val="dk1"/>
                </a:solidFill>
                <a:latin typeface="Times New Roman"/>
                <a:ea typeface="Times New Roman"/>
                <a:cs typeface="Times New Roman"/>
                <a:sym typeface="Times New Roman"/>
              </a:rPr>
              <a:t>In winter it has a fruit that is a deep red Haw berry.</a:t>
            </a:r>
            <a:endParaRPr sz="2300" b="1">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r>
              <a:rPr lang="en" sz="2300" b="1">
                <a:solidFill>
                  <a:schemeClr val="dk1"/>
                </a:solidFill>
                <a:latin typeface="Times New Roman"/>
                <a:ea typeface="Times New Roman"/>
                <a:cs typeface="Times New Roman"/>
                <a:sym typeface="Times New Roman"/>
              </a:rPr>
              <a:t> The tree produces berries that birds love to eat.</a:t>
            </a:r>
            <a:endParaRPr sz="29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707400"/>
          </a:xfrm>
          <a:prstGeom prst="rect">
            <a:avLst/>
          </a:prstGeom>
          <a:solidFill>
            <a:srgbClr val="FFD966"/>
          </a:solidFill>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120"/>
              <a:t>Where they grow…. </a:t>
            </a:r>
            <a:endParaRPr sz="4120"/>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b="1">
                <a:solidFill>
                  <a:srgbClr val="000000"/>
                </a:solidFill>
                <a:latin typeface="Times New Roman"/>
                <a:ea typeface="Times New Roman"/>
                <a:cs typeface="Times New Roman"/>
                <a:sym typeface="Times New Roman"/>
              </a:rPr>
              <a:t>.</a:t>
            </a:r>
            <a:endParaRPr sz="2200" b="1">
              <a:solidFill>
                <a:srgbClr val="6FA8DC"/>
              </a:solidFill>
              <a:latin typeface="Times New Roman"/>
              <a:ea typeface="Times New Roman"/>
              <a:cs typeface="Times New Roman"/>
              <a:sym typeface="Times New Roman"/>
            </a:endParaRPr>
          </a:p>
          <a:p>
            <a:pPr marL="0" lvl="0" indent="0" algn="l" rtl="0">
              <a:spcBef>
                <a:spcPts val="1200"/>
              </a:spcBef>
              <a:spcAft>
                <a:spcPts val="0"/>
              </a:spcAft>
              <a:buNone/>
            </a:pPr>
            <a:r>
              <a:rPr lang="en" sz="3200" b="1">
                <a:solidFill>
                  <a:schemeClr val="dk1"/>
                </a:solidFill>
                <a:latin typeface="Times New Roman"/>
                <a:ea typeface="Times New Roman"/>
                <a:cs typeface="Times New Roman"/>
                <a:sym typeface="Times New Roman"/>
              </a:rPr>
              <a:t>Like many other trees, hawthorn also grows </a:t>
            </a:r>
            <a:endParaRPr sz="3200" b="1">
              <a:solidFill>
                <a:schemeClr val="dk1"/>
              </a:solidFill>
              <a:latin typeface="Times New Roman"/>
              <a:ea typeface="Times New Roman"/>
              <a:cs typeface="Times New Roman"/>
              <a:sym typeface="Times New Roman"/>
            </a:endParaRPr>
          </a:p>
          <a:p>
            <a:pPr marL="457200" lvl="0" indent="-431800" algn="l" rtl="0">
              <a:spcBef>
                <a:spcPts val="1200"/>
              </a:spcBef>
              <a:spcAft>
                <a:spcPts val="0"/>
              </a:spcAft>
              <a:buClr>
                <a:schemeClr val="dk1"/>
              </a:buClr>
              <a:buSzPts val="3200"/>
              <a:buFont typeface="Times New Roman"/>
              <a:buAutoNum type="arabicPeriod"/>
            </a:pPr>
            <a:r>
              <a:rPr lang="en" sz="3200" b="1">
                <a:solidFill>
                  <a:schemeClr val="dk1"/>
                </a:solidFill>
                <a:latin typeface="Times New Roman"/>
                <a:ea typeface="Times New Roman"/>
                <a:cs typeface="Times New Roman"/>
                <a:sym typeface="Times New Roman"/>
              </a:rPr>
              <a:t>In woodland where there is enough light</a:t>
            </a:r>
            <a:endParaRPr sz="3200" b="1">
              <a:solidFill>
                <a:schemeClr val="dk1"/>
              </a:solidFill>
              <a:latin typeface="Times New Roman"/>
              <a:ea typeface="Times New Roman"/>
              <a:cs typeface="Times New Roman"/>
              <a:sym typeface="Times New Roman"/>
            </a:endParaRPr>
          </a:p>
          <a:p>
            <a:pPr marL="457200" lvl="0" indent="-431800" algn="l" rtl="0">
              <a:spcBef>
                <a:spcPts val="0"/>
              </a:spcBef>
              <a:spcAft>
                <a:spcPts val="0"/>
              </a:spcAft>
              <a:buClr>
                <a:schemeClr val="dk1"/>
              </a:buClr>
              <a:buSzPts val="3200"/>
              <a:buFont typeface="Times New Roman"/>
              <a:buAutoNum type="arabicPeriod"/>
            </a:pPr>
            <a:r>
              <a:rPr lang="en" sz="3200" b="1">
                <a:solidFill>
                  <a:schemeClr val="dk1"/>
                </a:solidFill>
                <a:latin typeface="Times New Roman"/>
                <a:ea typeface="Times New Roman"/>
                <a:cs typeface="Times New Roman"/>
                <a:sym typeface="Times New Roman"/>
              </a:rPr>
              <a:t>In open land</a:t>
            </a:r>
            <a:endParaRPr sz="3200" b="1">
              <a:solidFill>
                <a:schemeClr val="dk1"/>
              </a:solidFill>
              <a:latin typeface="Times New Roman"/>
              <a:ea typeface="Times New Roman"/>
              <a:cs typeface="Times New Roman"/>
              <a:sym typeface="Times New Roman"/>
            </a:endParaRPr>
          </a:p>
          <a:p>
            <a:pPr marL="457200" lvl="0" indent="-431800" algn="l" rtl="0">
              <a:spcBef>
                <a:spcPts val="0"/>
              </a:spcBef>
              <a:spcAft>
                <a:spcPts val="0"/>
              </a:spcAft>
              <a:buClr>
                <a:schemeClr val="dk1"/>
              </a:buClr>
              <a:buSzPts val="3200"/>
              <a:buFont typeface="Times New Roman"/>
              <a:buAutoNum type="arabicPeriod"/>
            </a:pPr>
            <a:r>
              <a:rPr lang="en" sz="3200" b="1">
                <a:solidFill>
                  <a:schemeClr val="dk1"/>
                </a:solidFill>
                <a:latin typeface="Times New Roman"/>
                <a:ea typeface="Times New Roman"/>
                <a:cs typeface="Times New Roman"/>
                <a:sym typeface="Times New Roman"/>
              </a:rPr>
              <a:t>Along the edge of hedges</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864650" y="459800"/>
            <a:ext cx="7656000" cy="572700"/>
          </a:xfrm>
          <a:prstGeom prst="rect">
            <a:avLst/>
          </a:prstGeom>
          <a:solidFill>
            <a:srgbClr val="FFD966"/>
          </a:solidFill>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620" b="1"/>
              <a:t>The fruit on the hawthorn</a:t>
            </a:r>
            <a:endParaRPr sz="3620" b="1"/>
          </a:p>
        </p:txBody>
      </p:sp>
      <p:sp>
        <p:nvSpPr>
          <p:cNvPr id="85" name="Google Shape;85;p17"/>
          <p:cNvSpPr txBox="1">
            <a:spLocks noGrp="1"/>
          </p:cNvSpPr>
          <p:nvPr>
            <p:ph type="body" idx="1"/>
          </p:nvPr>
        </p:nvSpPr>
        <p:spPr>
          <a:xfrm>
            <a:off x="311700" y="1152475"/>
            <a:ext cx="8520600" cy="3416400"/>
          </a:xfrm>
          <a:prstGeom prst="rect">
            <a:avLst/>
          </a:prstGeom>
          <a:solidFill>
            <a:schemeClr val="lt1"/>
          </a:solidFill>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4800" b="1">
                <a:solidFill>
                  <a:schemeClr val="dk1"/>
                </a:solidFill>
                <a:latin typeface="Times New Roman"/>
                <a:ea typeface="Times New Roman"/>
                <a:cs typeface="Times New Roman"/>
                <a:sym typeface="Times New Roman"/>
              </a:rPr>
              <a:t>Only untrimmed hawthorn can flower and fruit freely, but hedges have to be cut to keep them safe.</a:t>
            </a:r>
            <a:endParaRPr sz="4800" b="1">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r>
              <a:rPr lang="en" sz="4800" b="1">
                <a:solidFill>
                  <a:schemeClr val="dk1"/>
                </a:solidFill>
                <a:latin typeface="Times New Roman"/>
                <a:ea typeface="Times New Roman"/>
                <a:cs typeface="Times New Roman"/>
                <a:sym typeface="Times New Roman"/>
              </a:rPr>
              <a:t>Even old hawthorn hedges will regenerate if trunks are cut back to base and left to sprout again, but these must be fenced off so that farm livestock cannot reach the tasty young shoots and eat them.</a:t>
            </a:r>
            <a:endParaRPr sz="4800" b="1">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1065725" y="81000"/>
            <a:ext cx="6797400" cy="914400"/>
          </a:xfrm>
          <a:prstGeom prst="rect">
            <a:avLst/>
          </a:prstGeom>
          <a:solidFill>
            <a:srgbClr val="FFD966"/>
          </a:solidFill>
        </p:spPr>
        <p:txBody>
          <a:bodyPr spcFirstLastPara="1" wrap="square" lIns="91425" tIns="91425" rIns="91425" bIns="91425" anchor="b" anchorCtr="0">
            <a:noAutofit/>
          </a:bodyPr>
          <a:lstStyle/>
          <a:p>
            <a:pPr marL="0" lvl="0" indent="0" algn="ctr" rtl="0">
              <a:lnSpc>
                <a:spcPct val="115000"/>
              </a:lnSpc>
              <a:spcBef>
                <a:spcPts val="0"/>
              </a:spcBef>
              <a:spcAft>
                <a:spcPts val="0"/>
              </a:spcAft>
              <a:buSzPts val="990"/>
              <a:buNone/>
            </a:pPr>
            <a:r>
              <a:rPr lang="en" sz="3180" b="1">
                <a:latin typeface="Times New Roman"/>
                <a:ea typeface="Times New Roman"/>
                <a:cs typeface="Times New Roman"/>
                <a:sym typeface="Times New Roman"/>
              </a:rPr>
              <a:t>SOWING SEEDS</a:t>
            </a:r>
            <a:endParaRPr sz="3180" b="1">
              <a:latin typeface="Times New Roman"/>
              <a:ea typeface="Times New Roman"/>
              <a:cs typeface="Times New Roman"/>
              <a:sym typeface="Times New Roman"/>
            </a:endParaRPr>
          </a:p>
          <a:p>
            <a:pPr marL="0" lvl="0" indent="0" algn="l" rtl="0">
              <a:spcBef>
                <a:spcPts val="0"/>
              </a:spcBef>
              <a:spcAft>
                <a:spcPts val="0"/>
              </a:spcAft>
              <a:buSzPts val="990"/>
              <a:buNone/>
            </a:pPr>
            <a:endParaRPr sz="2160"/>
          </a:p>
        </p:txBody>
      </p:sp>
      <p:sp>
        <p:nvSpPr>
          <p:cNvPr id="91" name="Google Shape;91;p18"/>
          <p:cNvSpPr txBox="1">
            <a:spLocks noGrp="1"/>
          </p:cNvSpPr>
          <p:nvPr>
            <p:ph type="body" idx="1"/>
          </p:nvPr>
        </p:nvSpPr>
        <p:spPr>
          <a:xfrm>
            <a:off x="725575" y="799675"/>
            <a:ext cx="7913400" cy="272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a:p>
            <a:pPr marL="0" lvl="0" indent="0" algn="ctr" rtl="0">
              <a:spcBef>
                <a:spcPts val="0"/>
              </a:spcBef>
              <a:spcAft>
                <a:spcPts val="0"/>
              </a:spcAft>
              <a:buNone/>
            </a:pPr>
            <a:r>
              <a:rPr lang="en" sz="2500" b="1">
                <a:solidFill>
                  <a:schemeClr val="dk1"/>
                </a:solidFill>
                <a:latin typeface="Times New Roman"/>
                <a:ea typeface="Times New Roman"/>
                <a:cs typeface="Times New Roman"/>
                <a:sym typeface="Times New Roman"/>
              </a:rPr>
              <a:t>Seeds should be sown thinly in nursery rows. </a:t>
            </a:r>
            <a:endParaRPr sz="25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r>
              <a:rPr lang="en" sz="2500" b="1">
                <a:solidFill>
                  <a:schemeClr val="dk1"/>
                </a:solidFill>
                <a:latin typeface="Times New Roman"/>
                <a:ea typeface="Times New Roman"/>
                <a:cs typeface="Times New Roman"/>
                <a:sym typeface="Times New Roman"/>
              </a:rPr>
              <a:t>Seedlings left for 1 - 2 years until ready to transplant and grow for a further 1 - 2 years before setting out in permanent sites.</a:t>
            </a:r>
            <a:endParaRPr sz="25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sz="2200">
              <a:solidFill>
                <a:srgbClr val="3D85C6"/>
              </a:solidFill>
            </a:endParaRPr>
          </a:p>
        </p:txBody>
      </p:sp>
      <p:pic>
        <p:nvPicPr>
          <p:cNvPr id="92" name="Google Shape;92;p18"/>
          <p:cNvPicPr preferRelativeResize="0"/>
          <p:nvPr/>
        </p:nvPicPr>
        <p:blipFill>
          <a:blip r:embed="rId3">
            <a:alphaModFix/>
          </a:blip>
          <a:stretch>
            <a:fillRect/>
          </a:stretch>
        </p:blipFill>
        <p:spPr>
          <a:xfrm>
            <a:off x="6052475" y="2616100"/>
            <a:ext cx="2780600" cy="2342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903500" y="186800"/>
            <a:ext cx="3354900" cy="941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highlight>
                  <a:srgbClr val="FFD966"/>
                </a:highlight>
              </a:rPr>
              <a:t>How to grow a hawthorn</a:t>
            </a:r>
            <a:r>
              <a:rPr lang="en">
                <a:highlight>
                  <a:srgbClr val="FFD966"/>
                </a:highlight>
              </a:rPr>
              <a:t> </a:t>
            </a:r>
            <a:endParaRPr>
              <a:highlight>
                <a:srgbClr val="FFD966"/>
              </a:highlight>
            </a:endParaRPr>
          </a:p>
        </p:txBody>
      </p:sp>
      <p:sp>
        <p:nvSpPr>
          <p:cNvPr id="98" name="Google Shape;98;p19"/>
          <p:cNvSpPr txBox="1">
            <a:spLocks noGrp="1"/>
          </p:cNvSpPr>
          <p:nvPr>
            <p:ph type="body" idx="1"/>
          </p:nvPr>
        </p:nvSpPr>
        <p:spPr>
          <a:xfrm>
            <a:off x="427900" y="1018100"/>
            <a:ext cx="4018800" cy="3881100"/>
          </a:xfrm>
          <a:prstGeom prst="rect">
            <a:avLst/>
          </a:prstGeom>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chemeClr val="dk1"/>
              </a:buClr>
              <a:buSzPts val="1600"/>
              <a:buFont typeface="Roboto"/>
              <a:buNone/>
            </a:pPr>
            <a:r>
              <a:rPr lang="en" sz="1600" b="1">
                <a:solidFill>
                  <a:schemeClr val="dk1"/>
                </a:solidFill>
                <a:latin typeface="Roboto"/>
                <a:ea typeface="Roboto"/>
                <a:cs typeface="Roboto"/>
                <a:sym typeface="Roboto"/>
              </a:rPr>
              <a:t>Hawthorns are best planted when dormant, from autumn to spring, as bare-root trees or hedging plants. The best method of propagating hawthorns is from seed, saved from the haws or berries. It takes a long time, but start by mashing the berries to extract the seed and mix with sand. Sow in fine compost mixed with leaf mould, in pots.</a:t>
            </a:r>
            <a:endParaRPr sz="1600" b="1">
              <a:solidFill>
                <a:schemeClr val="dk1"/>
              </a:solidFill>
              <a:latin typeface="Roboto"/>
              <a:ea typeface="Roboto"/>
              <a:cs typeface="Roboto"/>
              <a:sym typeface="Roboto"/>
            </a:endParaRPr>
          </a:p>
          <a:p>
            <a:pPr marL="0" lvl="0" indent="0" algn="l" rtl="0">
              <a:lnSpc>
                <a:spcPct val="105000"/>
              </a:lnSpc>
              <a:spcBef>
                <a:spcPts val="600"/>
              </a:spcBef>
              <a:spcAft>
                <a:spcPts val="1200"/>
              </a:spcAft>
              <a:buNone/>
            </a:pPr>
            <a:endParaRPr sz="1600">
              <a:solidFill>
                <a:srgbClr val="9FC5E8"/>
              </a:solidFill>
            </a:endParaRPr>
          </a:p>
        </p:txBody>
      </p:sp>
      <p:pic>
        <p:nvPicPr>
          <p:cNvPr id="99" name="Google Shape;99;p19"/>
          <p:cNvPicPr preferRelativeResize="0"/>
          <p:nvPr/>
        </p:nvPicPr>
        <p:blipFill>
          <a:blip r:embed="rId3">
            <a:alphaModFix/>
          </a:blip>
          <a:stretch>
            <a:fillRect/>
          </a:stretch>
        </p:blipFill>
        <p:spPr>
          <a:xfrm>
            <a:off x="5861875" y="1387225"/>
            <a:ext cx="2571750" cy="1714500"/>
          </a:xfrm>
          <a:prstGeom prst="rect">
            <a:avLst/>
          </a:prstGeom>
          <a:noFill/>
          <a:ln>
            <a:noFill/>
          </a:ln>
        </p:spPr>
      </p:pic>
      <p:sp>
        <p:nvSpPr>
          <p:cNvPr id="100" name="Google Shape;100;p19"/>
          <p:cNvSpPr txBox="1"/>
          <p:nvPr/>
        </p:nvSpPr>
        <p:spPr>
          <a:xfrm>
            <a:off x="0" y="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https://www.youtube.com/watch?v=9wJoPfTFXIU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highlight>
                  <a:srgbClr val="FFD966"/>
                </a:highlight>
              </a:rPr>
              <a:t>All about hawthorn berries </a:t>
            </a:r>
            <a:endParaRPr>
              <a:highlight>
                <a:srgbClr val="FFD966"/>
              </a:highlight>
            </a:endParaRPr>
          </a:p>
        </p:txBody>
      </p:sp>
      <p:sp>
        <p:nvSpPr>
          <p:cNvPr id="106" name="Google Shape;106;p20"/>
          <p:cNvSpPr txBox="1">
            <a:spLocks noGrp="1"/>
          </p:cNvSpPr>
          <p:nvPr>
            <p:ph type="body" idx="1"/>
          </p:nvPr>
        </p:nvSpPr>
        <p:spPr>
          <a:xfrm>
            <a:off x="311700" y="1389600"/>
            <a:ext cx="3492900" cy="3179400"/>
          </a:xfrm>
          <a:prstGeom prst="rect">
            <a:avLst/>
          </a:prstGeom>
        </p:spPr>
        <p:txBody>
          <a:bodyPr spcFirstLastPara="1" wrap="square" lIns="91425" tIns="91425" rIns="91425" bIns="91425" anchor="t" anchorCtr="0">
            <a:noAutofit/>
          </a:bodyPr>
          <a:lstStyle/>
          <a:p>
            <a:pPr marL="457200" lvl="0" indent="-228600" algn="l" rtl="0">
              <a:lnSpc>
                <a:spcPct val="125000"/>
              </a:lnSpc>
              <a:spcBef>
                <a:spcPts val="0"/>
              </a:spcBef>
              <a:spcAft>
                <a:spcPts val="0"/>
              </a:spcAft>
              <a:buClr>
                <a:schemeClr val="dk1"/>
              </a:buClr>
              <a:buSzPts val="1600"/>
              <a:buFont typeface="Roboto"/>
              <a:buNone/>
            </a:pPr>
            <a:r>
              <a:rPr lang="en" sz="1600">
                <a:solidFill>
                  <a:schemeClr val="dk1"/>
                </a:solidFill>
                <a:latin typeface="Roboto"/>
                <a:ea typeface="Roboto"/>
                <a:cs typeface="Roboto"/>
                <a:sym typeface="Roboto"/>
              </a:rPr>
              <a:t>People may consume hawthorn berries or take them as an extract. However, a person should talk with their doctor before consuming hawthorn berries or extract. Hawthorn is a wild tree that produces edible berry-like fruits. These fruits may have some health benefits.</a:t>
            </a:r>
            <a:endParaRPr sz="1600">
              <a:solidFill>
                <a:schemeClr val="dk1"/>
              </a:solidFill>
              <a:latin typeface="Roboto"/>
              <a:ea typeface="Roboto"/>
              <a:cs typeface="Roboto"/>
              <a:sym typeface="Roboto"/>
            </a:endParaRPr>
          </a:p>
          <a:p>
            <a:pPr marL="0" lvl="0" indent="0" algn="l" rtl="0">
              <a:spcBef>
                <a:spcPts val="600"/>
              </a:spcBef>
              <a:spcAft>
                <a:spcPts val="1200"/>
              </a:spcAft>
              <a:buNone/>
            </a:pPr>
            <a:endParaRPr sz="1700"/>
          </a:p>
        </p:txBody>
      </p:sp>
      <p:pic>
        <p:nvPicPr>
          <p:cNvPr id="107" name="Google Shape;107;p20"/>
          <p:cNvPicPr preferRelativeResize="0"/>
          <p:nvPr/>
        </p:nvPicPr>
        <p:blipFill>
          <a:blip r:embed="rId3">
            <a:alphaModFix/>
          </a:blip>
          <a:stretch>
            <a:fillRect/>
          </a:stretch>
        </p:blipFill>
        <p:spPr>
          <a:xfrm>
            <a:off x="3804600" y="76200"/>
            <a:ext cx="2286000" cy="171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1"/>
          <p:cNvPicPr preferRelativeResize="0"/>
          <p:nvPr/>
        </p:nvPicPr>
        <p:blipFill>
          <a:blip r:embed="rId3">
            <a:alphaModFix/>
          </a:blip>
          <a:stretch>
            <a:fillRect/>
          </a:stretch>
        </p:blipFill>
        <p:spPr>
          <a:xfrm>
            <a:off x="0" y="0"/>
            <a:ext cx="9144000" cy="5208100"/>
          </a:xfrm>
          <a:prstGeom prst="rect">
            <a:avLst/>
          </a:prstGeom>
          <a:noFill/>
          <a:ln>
            <a:noFill/>
          </a:ln>
        </p:spPr>
      </p:pic>
      <p:sp>
        <p:nvSpPr>
          <p:cNvPr id="113" name="Google Shape;113;p2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900">
                <a:solidFill>
                  <a:schemeClr val="lt1"/>
                </a:solidFill>
              </a:rPr>
              <a:t>The end</a:t>
            </a:r>
            <a:r>
              <a:rPr lang="en" sz="4900"/>
              <a:t> </a:t>
            </a:r>
            <a:endParaRPr sz="4900"/>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486</Words>
  <Application>Microsoft Office PowerPoint</Application>
  <PresentationFormat>On-screen Show (16:9)</PresentationFormat>
  <Paragraphs>52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Roboto</vt:lpstr>
      <vt:lpstr>Times New Roman</vt:lpstr>
      <vt:lpstr>Simple Dark</vt:lpstr>
      <vt:lpstr>TREE DAY 2024  </vt:lpstr>
      <vt:lpstr>The tree this year is                  The Hawthorn Tree    </vt:lpstr>
      <vt:lpstr>Facts about the hawthorn </vt:lpstr>
      <vt:lpstr>Where they grow…. </vt:lpstr>
      <vt:lpstr>The fruit on the hawthorn</vt:lpstr>
      <vt:lpstr>SOWING SEEDS </vt:lpstr>
      <vt:lpstr>How to grow a hawthorn </vt:lpstr>
      <vt:lpstr>All about hawthorn berries </vt:lpstr>
      <vt:lpstr>The end </vt:lpstr>
      <vt:lpstr>Do you think we are done  </vt:lpstr>
      <vt:lpstr>PowerPoint Presentation</vt:lpstr>
      <vt:lpstr>Do not forget </vt:lpstr>
      <vt:lpstr>   The Tree themed </vt:lpstr>
      <vt:lpstr>                                    Questions</vt:lpstr>
      <vt:lpstr>         The answers  </vt:lpstr>
      <vt:lpstr>Now 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lastModifiedBy>Regina Norman</cp:lastModifiedBy>
  <cp:revision>1</cp:revision>
  <dcterms:modified xsi:type="dcterms:W3CDTF">2025-04-30T16:46:17Z</dcterms:modified>
</cp:coreProperties>
</file>